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8" r:id="rId2"/>
    <p:sldId id="257" r:id="rId3"/>
    <p:sldId id="256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70" r:id="rId12"/>
    <p:sldId id="272" r:id="rId13"/>
    <p:sldId id="267" r:id="rId14"/>
    <p:sldId id="269" r:id="rId15"/>
    <p:sldId id="273" r:id="rId16"/>
    <p:sldId id="275" r:id="rId17"/>
    <p:sldId id="276" r:id="rId18"/>
    <p:sldId id="27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602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C3849-73BB-4A7F-9585-8E7C4AF05B4C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F5524-020C-4B4D-9234-005BAFA747E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114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F5524-020C-4B4D-9234-005BAFA747E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858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F5524-020C-4B4D-9234-005BAFA747E8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85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49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527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131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5599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113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5104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1889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0634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519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281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133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908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324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2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359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58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5611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8BE5D3-16F4-43BC-8670-9EDA4B8BD5F0}" type="datetimeFigureOut">
              <a:rPr lang="LID4096" smtClean="0"/>
              <a:t>01/30/2022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42905-7888-48F2-9A06-6F823D9670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0413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DF1DB-AF68-42B7-ADE7-AEDC164C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77E38-7BC5-41FB-BDE9-1A4794A1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554" y="4966636"/>
            <a:ext cx="3692092" cy="731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 analysis</a:t>
            </a:r>
            <a:endParaRPr lang="LID4096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1C52B-051D-4309-A610-6414772F5641}"/>
              </a:ext>
            </a:extLst>
          </p:cNvPr>
          <p:cNvSpPr txBox="1"/>
          <p:nvPr/>
        </p:nvSpPr>
        <p:spPr>
          <a:xfrm>
            <a:off x="3991554" y="4039039"/>
            <a:ext cx="4477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 Science</a:t>
            </a:r>
            <a:endParaRPr lang="LID4096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55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0194-DD7C-41BE-AE0A-2985CC721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1985"/>
          </a:xfrm>
        </p:spPr>
      </p:pic>
    </p:spTree>
    <p:extLst>
      <p:ext uri="{BB962C8B-B14F-4D97-AF65-F5344CB8AC3E}">
        <p14:creationId xmlns:p14="http://schemas.microsoft.com/office/powerpoint/2010/main" val="70356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D03706-4E1A-466B-A81B-D139AF77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657604"/>
            <a:ext cx="10530037" cy="32897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E5CD1E-53EE-434E-8AB4-1BB2096F0002}"/>
              </a:ext>
            </a:extLst>
          </p:cNvPr>
          <p:cNvSpPr txBox="1">
            <a:spLocks/>
          </p:cNvSpPr>
          <p:nvPr/>
        </p:nvSpPr>
        <p:spPr>
          <a:xfrm>
            <a:off x="182881" y="173063"/>
            <a:ext cx="10424158" cy="567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predicting the genre of an album with Random Forest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36E12-C393-40E0-93F0-9C9C706C84E5}"/>
              </a:ext>
            </a:extLst>
          </p:cNvPr>
          <p:cNvSpPr txBox="1"/>
          <p:nvPr/>
        </p:nvSpPr>
        <p:spPr>
          <a:xfrm>
            <a:off x="317634" y="5131581"/>
            <a:ext cx="99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clear from the first model that we have a case of overfitting since the accuracy in the training data is: 1.0 while the accuracy on the test data is much lower. 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9B7C5-7D53-4DE7-8BC6-0017CF2DB01E}"/>
              </a:ext>
            </a:extLst>
          </p:cNvPr>
          <p:cNvSpPr txBox="1"/>
          <p:nvPr/>
        </p:nvSpPr>
        <p:spPr>
          <a:xfrm>
            <a:off x="317634" y="5879432"/>
            <a:ext cx="99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handle the overfitting, I limited the depth to 8 and the minimum sample leaf to 20</a:t>
            </a:r>
            <a:endParaRPr lang="LID4096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DF0C34-D6F8-4A4E-A0AE-10AAAC107FD3}"/>
              </a:ext>
            </a:extLst>
          </p:cNvPr>
          <p:cNvSpPr txBox="1">
            <a:spLocks/>
          </p:cNvSpPr>
          <p:nvPr/>
        </p:nvSpPr>
        <p:spPr>
          <a:xfrm>
            <a:off x="182881" y="924487"/>
            <a:ext cx="1953927" cy="567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overfitting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67911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27B4-EB15-46A5-A4D4-103D15BD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477611" cy="711939"/>
          </a:xfrm>
        </p:spPr>
        <p:txBody>
          <a:bodyPr/>
          <a:lstStyle/>
          <a:p>
            <a:r>
              <a:rPr lang="en-US" sz="2800" dirty="0"/>
              <a:t>Importance of features</a:t>
            </a:r>
            <a:endParaRPr lang="LID4096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8FDBD-9B85-468F-897A-6B509D79F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22" y="348291"/>
            <a:ext cx="3580619" cy="63139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DFC89-1DC1-4A73-B9B4-D46A3072B492}"/>
              </a:ext>
            </a:extLst>
          </p:cNvPr>
          <p:cNvSpPr txBox="1"/>
          <p:nvPr/>
        </p:nvSpPr>
        <p:spPr>
          <a:xfrm>
            <a:off x="646110" y="1280160"/>
            <a:ext cx="6303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‘speechiness’ is the most important feature when it comes to predicting the genre of an album.</a:t>
            </a:r>
            <a:endParaRPr lang="LID4096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1686A-EFC5-497A-9FEA-092859573558}"/>
              </a:ext>
            </a:extLst>
          </p:cNvPr>
          <p:cNvSpPr txBox="1"/>
          <p:nvPr/>
        </p:nvSpPr>
        <p:spPr>
          <a:xfrm>
            <a:off x="646110" y="2385461"/>
            <a:ext cx="6303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‘danceability’ and ‘instrumentalness’ are the next best estimators in the model.</a:t>
            </a:r>
          </a:p>
        </p:txBody>
      </p:sp>
    </p:spTree>
    <p:extLst>
      <p:ext uri="{BB962C8B-B14F-4D97-AF65-F5344CB8AC3E}">
        <p14:creationId xmlns:p14="http://schemas.microsoft.com/office/powerpoint/2010/main" val="24159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FA21-D314-4A73-AAB6-97F27989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491" y="2584684"/>
            <a:ext cx="2873527" cy="2288246"/>
          </a:xfrm>
        </p:spPr>
        <p:txBody>
          <a:bodyPr/>
          <a:lstStyle/>
          <a:p>
            <a:r>
              <a:rPr lang="en-US" sz="2000" dirty="0"/>
              <a:t>Unfortunately, linear regression could not predict the score of an album given it’s features and characteristics.</a:t>
            </a:r>
            <a:endParaRPr lang="LID4096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1B6D4-1857-4893-8375-E49A8E6B5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05391"/>
            <a:ext cx="8026251" cy="48998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1C4892-2171-4ED3-A849-EC7C66963995}"/>
              </a:ext>
            </a:extLst>
          </p:cNvPr>
          <p:cNvSpPr txBox="1">
            <a:spLocks/>
          </p:cNvSpPr>
          <p:nvPr/>
        </p:nvSpPr>
        <p:spPr>
          <a:xfrm>
            <a:off x="8797491" y="1509241"/>
            <a:ext cx="2873527" cy="823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This is the result with an R^2 of 0.043.</a:t>
            </a:r>
            <a:endParaRPr lang="LID4096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6AEAE7-CAC8-4F89-AA53-5FDACD70479D}"/>
              </a:ext>
            </a:extLst>
          </p:cNvPr>
          <p:cNvSpPr txBox="1">
            <a:spLocks/>
          </p:cNvSpPr>
          <p:nvPr/>
        </p:nvSpPr>
        <p:spPr>
          <a:xfrm>
            <a:off x="366976" y="429948"/>
            <a:ext cx="10114933" cy="823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Attempting to predict the score of an album using linear regression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64499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D09D04-3F94-4247-8974-91605ABD9D2A}"/>
              </a:ext>
            </a:extLst>
          </p:cNvPr>
          <p:cNvSpPr txBox="1">
            <a:spLocks/>
          </p:cNvSpPr>
          <p:nvPr/>
        </p:nvSpPr>
        <p:spPr>
          <a:xfrm>
            <a:off x="492105" y="433798"/>
            <a:ext cx="10114933" cy="823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Attempting to predict the score of an album using Random Forest</a:t>
            </a:r>
            <a:endParaRPr lang="LID4096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7D0629-5EA1-4CAF-8949-021865D73649}"/>
              </a:ext>
            </a:extLst>
          </p:cNvPr>
          <p:cNvSpPr txBox="1">
            <a:spLocks/>
          </p:cNvSpPr>
          <p:nvPr/>
        </p:nvSpPr>
        <p:spPr>
          <a:xfrm>
            <a:off x="8922619" y="1364853"/>
            <a:ext cx="2873527" cy="823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This is the result with an R^2 of 0.103.</a:t>
            </a:r>
            <a:endParaRPr lang="LID4096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50E76-AF1E-42F9-B135-CB0DAEC4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9" y="1162723"/>
            <a:ext cx="8704570" cy="53552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B67BF0-D373-4EBD-A32B-FA16D9AC40ED}"/>
              </a:ext>
            </a:extLst>
          </p:cNvPr>
          <p:cNvSpPr txBox="1"/>
          <p:nvPr/>
        </p:nvSpPr>
        <p:spPr>
          <a:xfrm>
            <a:off x="8922619" y="2454443"/>
            <a:ext cx="25121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linear regression and random forest failed to predict the score of an album, based on the features of this dataset.  So a different approach is warranted.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892591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0E116-EB05-4F11-A8DD-9F2F5FDB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170"/>
            <a:ext cx="12192000" cy="1292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989E07-0763-4FA3-BF8C-B9AA7458D259}"/>
              </a:ext>
            </a:extLst>
          </p:cNvPr>
          <p:cNvSpPr txBox="1"/>
          <p:nvPr/>
        </p:nvSpPr>
        <p:spPr>
          <a:xfrm>
            <a:off x="280351" y="240632"/>
            <a:ext cx="110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0" dirty="0">
                <a:effectLst/>
                <a:latin typeface="+mj-lt"/>
              </a:rPr>
              <a:t>converting the 'score' to discrete variables and trying with random forest</a:t>
            </a:r>
            <a:endParaRPr lang="LID4096" sz="24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EF586-4C32-4A24-AFED-05886468A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848"/>
            <a:ext cx="12192000" cy="3665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EB8B7-39B1-4D22-9769-87FBFA0C0447}"/>
              </a:ext>
            </a:extLst>
          </p:cNvPr>
          <p:cNvSpPr txBox="1"/>
          <p:nvPr/>
        </p:nvSpPr>
        <p:spPr>
          <a:xfrm>
            <a:off x="280350" y="6155703"/>
            <a:ext cx="9404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0" dirty="0">
                <a:effectLst/>
              </a:rPr>
              <a:t>This time we got better result but the accuracy is still too low…</a:t>
            </a:r>
          </a:p>
        </p:txBody>
      </p:sp>
    </p:spTree>
    <p:extLst>
      <p:ext uri="{BB962C8B-B14F-4D97-AF65-F5344CB8AC3E}">
        <p14:creationId xmlns:p14="http://schemas.microsoft.com/office/powerpoint/2010/main" val="252566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7B8A-D48E-4DD3-AEBD-BA39BF0C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7" y="125459"/>
            <a:ext cx="3771885" cy="933320"/>
          </a:xfrm>
        </p:spPr>
        <p:txBody>
          <a:bodyPr/>
          <a:lstStyle/>
          <a:p>
            <a:r>
              <a:rPr lang="en-US" dirty="0"/>
              <a:t>Going binary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FD49E-B2C4-4084-A7F6-204AFDD9AD53}"/>
              </a:ext>
            </a:extLst>
          </p:cNvPr>
          <p:cNvSpPr txBox="1"/>
          <p:nvPr/>
        </p:nvSpPr>
        <p:spPr>
          <a:xfrm>
            <a:off x="126348" y="866273"/>
            <a:ext cx="10365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 predicting the exact score of an album was unsuccessful. the next best thing would be switching from ‘score’ to a binary category and to predict which albums are rated ‘good’ (score of 8 and above) and which are rated ‘not good’ (score of 7 or below)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2EC0F-9CA3-4D5A-92AB-FCD6AAEC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898"/>
            <a:ext cx="12192000" cy="3457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FA2EA-6640-429D-8B15-A255707DE806}"/>
              </a:ext>
            </a:extLst>
          </p:cNvPr>
          <p:cNvSpPr txBox="1"/>
          <p:nvPr/>
        </p:nvSpPr>
        <p:spPr>
          <a:xfrm>
            <a:off x="126347" y="5591617"/>
            <a:ext cx="11375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0" dirty="0">
                <a:effectLst/>
              </a:rPr>
              <a:t>And now we have it! </a:t>
            </a:r>
          </a:p>
          <a:p>
            <a:r>
              <a:rPr lang="en-GB" sz="2000" dirty="0"/>
              <a:t>A model that predicts whether or not an album will be liked by critics with 86% accuracy</a:t>
            </a:r>
            <a:endParaRPr lang="en-GB" sz="20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565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60A55-D12A-4AE5-9A13-B8AE68360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22" y="527995"/>
            <a:ext cx="3422167" cy="605313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A5374C-6596-4C84-87F6-7CADC716F918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7477611" cy="7119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Importance of features</a:t>
            </a:r>
            <a:endParaRPr lang="LID4096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43340-1C85-4295-A789-053A0D7866E8}"/>
              </a:ext>
            </a:extLst>
          </p:cNvPr>
          <p:cNvSpPr txBox="1"/>
          <p:nvPr/>
        </p:nvSpPr>
        <p:spPr>
          <a:xfrm>
            <a:off x="646110" y="1280160"/>
            <a:ext cx="6303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‘years_since’ is the most important feature when it comes to predicting the score of an album.</a:t>
            </a:r>
            <a:endParaRPr lang="LID4096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B7CEB-D44C-406D-AD74-B66A9899F40D}"/>
              </a:ext>
            </a:extLst>
          </p:cNvPr>
          <p:cNvSpPr txBox="1"/>
          <p:nvPr/>
        </p:nvSpPr>
        <p:spPr>
          <a:xfrm>
            <a:off x="646110" y="2414337"/>
            <a:ext cx="6303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assumed genre is not a good indicator in this model since it’s distributing is very </a:t>
            </a:r>
            <a:r>
              <a:rPr lang="en-US" sz="2000" dirty="0" err="1"/>
              <a:t>similiar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50069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10D920-3508-48F2-8F40-2F385F713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266"/>
            <a:ext cx="12192000" cy="3347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839D8-ADF7-465E-9BD4-4328F22D0ED4}"/>
              </a:ext>
            </a:extLst>
          </p:cNvPr>
          <p:cNvSpPr txBox="1"/>
          <p:nvPr/>
        </p:nvSpPr>
        <p:spPr>
          <a:xfrm>
            <a:off x="192506" y="404261"/>
            <a:ext cx="991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result of the Random Forest model for predicting genre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34037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723D-0B5F-4177-8E03-367806B2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4756-2DE2-4B00-A241-3E613D843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3528"/>
            <a:ext cx="10283374" cy="41954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The technical features of an album aren’t necessarily a good indication to which genre it belongs to.</a:t>
            </a:r>
          </a:p>
          <a:p>
            <a:r>
              <a:rPr lang="en-US" sz="2400" dirty="0">
                <a:latin typeface="+mn-lt"/>
              </a:rPr>
              <a:t>converting continuous variables to discrete values and changing the method of the model to one of classification can help improve accuracy.</a:t>
            </a:r>
          </a:p>
          <a:p>
            <a:r>
              <a:rPr lang="en-US" sz="2400" dirty="0">
                <a:latin typeface="+mn-lt"/>
              </a:rPr>
              <a:t>Instead of predicting the exact score of an album, we can predict </a:t>
            </a:r>
            <a:r>
              <a:rPr lang="en-GB" sz="2400" dirty="0">
                <a:latin typeface="+mn-lt"/>
              </a:rPr>
              <a:t>whether or not an album will be well received by critics.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The most effective </a:t>
            </a:r>
            <a:r>
              <a:rPr lang="en-US" sz="2400" dirty="0"/>
              <a:t>estimator on predicting the sentiment</a:t>
            </a:r>
            <a:r>
              <a:rPr lang="he-IL" sz="2400" dirty="0"/>
              <a:t> </a:t>
            </a:r>
            <a:r>
              <a:rPr lang="en-US" sz="2400" dirty="0"/>
              <a:t>toward an album is the time that has passed since it’s release.</a:t>
            </a:r>
            <a:endParaRPr lang="en-US" sz="2400" dirty="0">
              <a:latin typeface="+mn-lt"/>
            </a:endParaRPr>
          </a:p>
          <a:p>
            <a:endParaRPr lang="LID4096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10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F642-6111-4C08-91C9-9A94AA12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14" y="462344"/>
            <a:ext cx="9404723" cy="1400530"/>
          </a:xfrm>
        </p:spPr>
        <p:txBody>
          <a:bodyPr/>
          <a:lstStyle/>
          <a:p>
            <a:r>
              <a:rPr lang="en-US" u="sng" dirty="0"/>
              <a:t>The Questions:</a:t>
            </a:r>
            <a:endParaRPr lang="LID4096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2068-3516-44EC-8DF1-DEF27F49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038846"/>
          </a:xfrm>
        </p:spPr>
        <p:txBody>
          <a:bodyPr>
            <a:normAutofit/>
          </a:bodyPr>
          <a:lstStyle/>
          <a:p>
            <a:r>
              <a:rPr lang="en-US" sz="3000" dirty="0"/>
              <a:t>Are there any specific characteristics to an album with a high rating?</a:t>
            </a:r>
          </a:p>
          <a:p>
            <a:r>
              <a:rPr lang="en-US" sz="3000" dirty="0"/>
              <a:t>Can we predict the score of an album based on it’s features?</a:t>
            </a:r>
          </a:p>
          <a:p>
            <a:r>
              <a:rPr lang="en-US" sz="3000" dirty="0"/>
              <a:t>Can we predict the genre of an album? </a:t>
            </a:r>
            <a:endParaRPr lang="LID4096" sz="3000" dirty="0"/>
          </a:p>
        </p:txBody>
      </p:sp>
    </p:spTree>
    <p:extLst>
      <p:ext uri="{BB962C8B-B14F-4D97-AF65-F5344CB8AC3E}">
        <p14:creationId xmlns:p14="http://schemas.microsoft.com/office/powerpoint/2010/main" val="306085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7E64C-C76F-4EAE-B1BC-56A3225F7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2FE9E-9377-4BC6-B565-DA892F155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471638"/>
            <a:ext cx="7482039" cy="959268"/>
          </a:xfrm>
        </p:spPr>
        <p:txBody>
          <a:bodyPr>
            <a:no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Data collected from:</a:t>
            </a:r>
            <a:endParaRPr lang="LID4096" sz="4000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9162-D95D-4D9F-AD41-9B4A33485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15" y="5526974"/>
            <a:ext cx="2704507" cy="1042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6500A-6C87-46AD-9C44-DBA2C52C7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78" y="574588"/>
            <a:ext cx="4043212" cy="8563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4E59F5-A56F-4B03-A630-20B30E891938}"/>
              </a:ext>
            </a:extLst>
          </p:cNvPr>
          <p:cNvSpPr txBox="1">
            <a:spLocks/>
          </p:cNvSpPr>
          <p:nvPr/>
        </p:nvSpPr>
        <p:spPr>
          <a:xfrm>
            <a:off x="710666" y="2417201"/>
            <a:ext cx="3293444" cy="959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cs typeface="Arial" panose="020B0604020202020204" pitchFamily="34" charset="0"/>
              </a:rPr>
              <a:t>And Spotify </a:t>
            </a:r>
            <a:endParaRPr lang="LID4096" sz="4000" dirty="0"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C5486A-AA02-4D3F-904F-60A79FD07A15}"/>
              </a:ext>
            </a:extLst>
          </p:cNvPr>
          <p:cNvSpPr txBox="1">
            <a:spLocks/>
          </p:cNvSpPr>
          <p:nvPr/>
        </p:nvSpPr>
        <p:spPr>
          <a:xfrm>
            <a:off x="3792505" y="5560638"/>
            <a:ext cx="4606987" cy="6756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>
                <a:cs typeface="Arial" panose="020B0604020202020204" pitchFamily="34" charset="0"/>
              </a:rPr>
              <a:t>Dataset created by:</a:t>
            </a:r>
            <a:endParaRPr lang="LID4096" sz="3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4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153B4EF-4F8F-40F7-89C9-D221E98CE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9EC4B5-D7BA-4822-BDFA-943FEA7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66712" cy="596766"/>
          </a:xfrm>
          <a:solidFill>
            <a:schemeClr val="tx2">
              <a:lumMod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The dataset:</a:t>
            </a:r>
            <a:endParaRPr lang="LID4096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8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19C321-B498-4FA9-A337-8156DF0E7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65143-9BF3-4586-843B-4DEAFE3D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629" y="1701328"/>
            <a:ext cx="4898039" cy="85631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Cleaning the data</a:t>
            </a:r>
            <a:endParaRPr lang="LID4096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5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4638-ED15-4C37-858F-82668392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22" y="1338242"/>
            <a:ext cx="5562184" cy="2579241"/>
          </a:xfrm>
        </p:spPr>
        <p:txBody>
          <a:bodyPr/>
          <a:lstStyle/>
          <a:p>
            <a:r>
              <a:rPr lang="en-US" sz="2500" dirty="0"/>
              <a:t>Columns: ‘artist’ and ‘album’ were transferred into numeric features -  counting the number of albums released by the same artist and the number of albums that were released more than once</a:t>
            </a:r>
            <a:endParaRPr lang="LID4096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7E339B-8988-4DFA-B870-9430D4CD1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97" y="1405454"/>
            <a:ext cx="6194922" cy="524364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666DEF-95BD-445A-AFB1-6E94FCAC794D}"/>
              </a:ext>
            </a:extLst>
          </p:cNvPr>
          <p:cNvSpPr txBox="1">
            <a:spLocks/>
          </p:cNvSpPr>
          <p:nvPr/>
        </p:nvSpPr>
        <p:spPr>
          <a:xfrm>
            <a:off x="421522" y="4137066"/>
            <a:ext cx="5562184" cy="25792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/>
              <a:t>Columns: ‘releaseyear’ was transferred into ‘</a:t>
            </a:r>
            <a:r>
              <a:rPr lang="en-US" sz="2500" dirty="0" err="1"/>
              <a:t>years_since</a:t>
            </a:r>
            <a:r>
              <a:rPr lang="en-US" sz="2500" dirty="0"/>
              <a:t>’ in order to be compatible with the linear regression later.</a:t>
            </a:r>
            <a:endParaRPr lang="LID4096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B0A004-2DA0-4E8E-A076-F1CC65A471E9}"/>
              </a:ext>
            </a:extLst>
          </p:cNvPr>
          <p:cNvSpPr txBox="1">
            <a:spLocks/>
          </p:cNvSpPr>
          <p:nvPr/>
        </p:nvSpPr>
        <p:spPr>
          <a:xfrm>
            <a:off x="421522" y="262341"/>
            <a:ext cx="4031766" cy="8563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data handling</a:t>
            </a:r>
            <a:br>
              <a:rPr lang="en-US" b="1" dirty="0">
                <a:solidFill>
                  <a:schemeClr val="tx1"/>
                </a:solidFill>
              </a:rPr>
            </a:br>
            <a:endParaRPr lang="LID4096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02E5-7797-45EE-A14A-7B401959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1307816" cy="644562"/>
          </a:xfrm>
        </p:spPr>
        <p:txBody>
          <a:bodyPr/>
          <a:lstStyle/>
          <a:p>
            <a:r>
              <a:rPr lang="en-US" dirty="0"/>
              <a:t>EDA</a:t>
            </a:r>
            <a:endParaRPr lang="LID409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D4CBEB-68AD-4AFB-AD4B-597C550B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2043013"/>
            <a:ext cx="6807693" cy="4195762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731829-516D-4150-B75F-902B47276C88}"/>
              </a:ext>
            </a:extLst>
          </p:cNvPr>
          <p:cNvSpPr txBox="1">
            <a:spLocks/>
          </p:cNvSpPr>
          <p:nvPr/>
        </p:nvSpPr>
        <p:spPr>
          <a:xfrm>
            <a:off x="646112" y="1290382"/>
            <a:ext cx="4416776" cy="644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Release year vs score:</a:t>
            </a:r>
            <a:endParaRPr lang="LID4096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9CC47-7551-4404-B44C-02E851B774ED}"/>
              </a:ext>
            </a:extLst>
          </p:cNvPr>
          <p:cNvSpPr txBox="1"/>
          <p:nvPr/>
        </p:nvSpPr>
        <p:spPr>
          <a:xfrm>
            <a:off x="7709835" y="1290382"/>
            <a:ext cx="4119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clear from the graph that albums released in the 20</a:t>
            </a:r>
            <a:r>
              <a:rPr lang="en-US" baseline="30000" dirty="0"/>
              <a:t>th</a:t>
            </a:r>
            <a:r>
              <a:rPr lang="en-US" dirty="0"/>
              <a:t> century are rated higher than the ones in the past couple of decades.</a:t>
            </a:r>
          </a:p>
          <a:p>
            <a:endParaRPr lang="en-US" dirty="0"/>
          </a:p>
          <a:p>
            <a:r>
              <a:rPr lang="en-US" dirty="0"/>
              <a:t>It is worth mentioning that there are far more new albums in the dataset.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383FC-9113-4277-A3EC-6B88BC09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82" y="3962331"/>
            <a:ext cx="4377522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7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D33EF-DB1F-4079-8430-7F2D91C3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0285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FA3EA-4999-44DA-89FC-285A615E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729" y="269508"/>
            <a:ext cx="4246800" cy="967724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Correlation between numeric attributes </a:t>
            </a:r>
            <a:endParaRPr lang="LID4096" sz="3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6FADE-DC08-4E14-8097-FB31544411B6}"/>
              </a:ext>
            </a:extLst>
          </p:cNvPr>
          <p:cNvSpPr txBox="1"/>
          <p:nvPr/>
        </p:nvSpPr>
        <p:spPr>
          <a:xfrm>
            <a:off x="8751424" y="1713297"/>
            <a:ext cx="2752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correlated columns are ‘loudness’ and ‘energy’</a:t>
            </a:r>
          </a:p>
          <a:p>
            <a:endParaRPr lang="en-US" dirty="0"/>
          </a:p>
          <a:p>
            <a:r>
              <a:rPr lang="en-US" dirty="0"/>
              <a:t>‘acousticness’ and ‘energy’ also have a high negative correlation between them.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551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AF7743-4516-47AA-85B7-59D4A48C2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0" y="1187234"/>
            <a:ext cx="10844920" cy="54394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19B0C-601F-4525-B45E-F933CACB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08" y="231336"/>
            <a:ext cx="8305384" cy="711939"/>
          </a:xfrm>
        </p:spPr>
        <p:txBody>
          <a:bodyPr/>
          <a:lstStyle/>
          <a:p>
            <a:r>
              <a:rPr lang="en-GB" b="1" i="0" dirty="0">
                <a:solidFill>
                  <a:schemeClr val="tx1"/>
                </a:solidFill>
                <a:effectLst/>
                <a:latin typeface="Helvetica Neue"/>
              </a:rPr>
              <a:t>Distribution of score by genres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C69F9-7D50-4C69-A369-4CF9FA4F0460}"/>
              </a:ext>
            </a:extLst>
          </p:cNvPr>
          <p:cNvSpPr txBox="1"/>
          <p:nvPr/>
        </p:nvSpPr>
        <p:spPr>
          <a:xfrm rot="10800000" flipV="1">
            <a:off x="4273618" y="1284717"/>
            <a:ext cx="56404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this graph we see the distribution of albums' scores by each genre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And we can understand that they’re quite similar.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can also see the dominance of each genre in the dataset.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9437D-BBDF-45F6-B4EB-F657DDD22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906" y="1570840"/>
            <a:ext cx="1766832" cy="33065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C4CA6C-12BE-4A1C-B28F-4865CF790EB6}"/>
              </a:ext>
            </a:extLst>
          </p:cNvPr>
          <p:cNvSpPr txBox="1">
            <a:spLocks/>
          </p:cNvSpPr>
          <p:nvPr/>
        </p:nvSpPr>
        <p:spPr>
          <a:xfrm>
            <a:off x="9412893" y="1183136"/>
            <a:ext cx="2218857" cy="489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u="sng" dirty="0">
                <a:solidFill>
                  <a:schemeClr val="bg1"/>
                </a:solidFill>
              </a:rPr>
              <a:t>Median genre score</a:t>
            </a:r>
            <a:endParaRPr lang="LID4096" sz="1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30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</TotalTime>
  <Words>689</Words>
  <Application>Microsoft Office PowerPoint</Application>
  <PresentationFormat>Widescreen</PresentationFormat>
  <Paragraphs>59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Helvetica Neue</vt:lpstr>
      <vt:lpstr>Wingdings 3</vt:lpstr>
      <vt:lpstr>Ion</vt:lpstr>
      <vt:lpstr>music analysis</vt:lpstr>
      <vt:lpstr>The Questions:</vt:lpstr>
      <vt:lpstr>Data collected from:</vt:lpstr>
      <vt:lpstr>The dataset:</vt:lpstr>
      <vt:lpstr>Cleaning the data</vt:lpstr>
      <vt:lpstr>Columns: ‘artist’ and ‘album’ were transferred into numeric features -  counting the number of albums released by the same artist and the number of albums that were released more than once</vt:lpstr>
      <vt:lpstr>EDA</vt:lpstr>
      <vt:lpstr>Correlation between numeric attributes </vt:lpstr>
      <vt:lpstr>Distribution of score by genres</vt:lpstr>
      <vt:lpstr>PowerPoint Presentation</vt:lpstr>
      <vt:lpstr>PowerPoint Presentation</vt:lpstr>
      <vt:lpstr>Importance of features</vt:lpstr>
      <vt:lpstr>Unfortunately, linear regression could not predict the score of an album given it’s features and characteristics.</vt:lpstr>
      <vt:lpstr>PowerPoint Presentation</vt:lpstr>
      <vt:lpstr>PowerPoint Presentation</vt:lpstr>
      <vt:lpstr>Going binary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>Tomer Zamir</dc:creator>
  <cp:lastModifiedBy>Tomer Zamir</cp:lastModifiedBy>
  <cp:revision>36</cp:revision>
  <dcterms:created xsi:type="dcterms:W3CDTF">2022-01-30T11:53:14Z</dcterms:created>
  <dcterms:modified xsi:type="dcterms:W3CDTF">2022-01-31T20:23:54Z</dcterms:modified>
</cp:coreProperties>
</file>